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73" r:id="rId5"/>
    <p:sldId id="259" r:id="rId6"/>
    <p:sldId id="260" r:id="rId7"/>
    <p:sldId id="263" r:id="rId8"/>
    <p:sldId id="264" r:id="rId9"/>
    <p:sldId id="265" r:id="rId10"/>
    <p:sldId id="266" r:id="rId11"/>
    <p:sldId id="274" r:id="rId12"/>
    <p:sldId id="267" r:id="rId13"/>
    <p:sldId id="268" r:id="rId14"/>
    <p:sldId id="269" r:id="rId15"/>
    <p:sldId id="272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386" autoAdjust="0"/>
  </p:normalViewPr>
  <p:slideViewPr>
    <p:cSldViewPr snapToGrid="0">
      <p:cViewPr varScale="1">
        <p:scale>
          <a:sx n="97" d="100"/>
          <a:sy n="97" d="100"/>
        </p:scale>
        <p:origin x="10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1044C-4229-4E3B-9EB5-0E2B1486E67C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CDE94-97F9-461E-B58D-9A06CD0D31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59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6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objets à stocker, que l’on nomme ici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constitués de propriétés, appelées aussi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attributs.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Parmi eux, un attribut particulier permettant d’identifier de façon unique chaque enregistrement: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identifiant.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(ID)</a:t>
            </a:r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crée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caractérise la relation entre 2 entités.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liens s’appellent </a:t>
            </a: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cardinalités 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619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 du passage au MLD, les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deviennent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associations deviennent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peut noter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lorsque </a:t>
            </a: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cardinalités entre 2 entités est de type 0,n/0,n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relation absorbe la clé primaire (PK) des 2 tables voisines.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sng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type 0,1/0,n en revanche devient une FK dans la table concernées, ici « CARTE »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sng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795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Appui</a:t>
            </a:r>
            <a:r>
              <a:rPr lang="fr-FR" baseline="0" dirty="0"/>
              <a:t> sur MLD via le logiciel « </a:t>
            </a:r>
            <a:r>
              <a:rPr lang="fr-FR" baseline="0" dirty="0" err="1"/>
              <a:t>WorkBench</a:t>
            </a:r>
            <a:r>
              <a:rPr lang="fr-FR" baseline="0" dirty="0"/>
              <a:t> » pour créer </a:t>
            </a:r>
            <a:r>
              <a:rPr lang="fr-FR" b="1" u="sng" baseline="0" dirty="0"/>
              <a:t>table ‘carte’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/>
          </a:p>
          <a:p>
            <a:r>
              <a:rPr lang="fr-FR" baseline="0" dirty="0"/>
              <a:t>Je saisis les attributs la table dont </a:t>
            </a:r>
            <a:r>
              <a:rPr lang="fr-FR" b="1" u="sng" baseline="0" dirty="0"/>
              <a:t>l’</a:t>
            </a:r>
            <a:r>
              <a:rPr lang="fr-FR" b="1" u="sng" baseline="0" dirty="0" err="1"/>
              <a:t>id_carte</a:t>
            </a:r>
            <a:r>
              <a:rPr lang="fr-FR" u="sng" baseline="0" dirty="0"/>
              <a:t> </a:t>
            </a:r>
            <a:r>
              <a:rPr lang="fr-FR" baseline="0" dirty="0"/>
              <a:t>qui est </a:t>
            </a:r>
            <a:r>
              <a:rPr lang="fr-FR" b="1" i="0" u="sng" baseline="0" dirty="0"/>
              <a:t>la clé primaire </a:t>
            </a:r>
            <a:r>
              <a:rPr lang="fr-FR" baseline="0" dirty="0"/>
              <a:t>(PK), puis je saisis les id qui deviendront </a:t>
            </a:r>
            <a:r>
              <a:rPr lang="fr-FR" b="1" u="sng" baseline="0" dirty="0"/>
              <a:t>des clés étrangères </a:t>
            </a:r>
            <a:r>
              <a:rPr lang="fr-FR" baseline="0" dirty="0"/>
              <a:t>(FK). On Ajoute donc les FK via « alter table » pour modifier la table puis « </a:t>
            </a:r>
            <a:r>
              <a:rPr lang="fr-FR" baseline="0" dirty="0" err="1"/>
              <a:t>add</a:t>
            </a:r>
            <a:r>
              <a:rPr lang="fr-FR" baseline="0" dirty="0"/>
              <a:t> </a:t>
            </a:r>
            <a:r>
              <a:rPr lang="fr-FR" baseline="0" dirty="0" err="1"/>
              <a:t>constraint</a:t>
            </a:r>
            <a:r>
              <a:rPr lang="fr-FR" baseline="0" dirty="0"/>
              <a:t> » pour ajouter une contrainte.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341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57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Poker : car un joueur</a:t>
            </a:r>
            <a:r>
              <a:rPr lang="fr-FR" baseline="0" dirty="0"/>
              <a:t> peut jouer pendant le tour de son adversaire ou bluffer et ne rien faire.</a:t>
            </a:r>
          </a:p>
          <a:p>
            <a:endParaRPr lang="fr-FR" baseline="0" dirty="0"/>
          </a:p>
          <a:p>
            <a:r>
              <a:rPr lang="fr-FR" baseline="0" dirty="0"/>
              <a:t>Echec : car le joueur défini une stratégie pour remporter la partie.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6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L’arborescence serait le</a:t>
            </a:r>
            <a:r>
              <a:rPr lang="fr-FR" baseline="0" dirty="0"/>
              <a:t> site fini dans l’idéal. </a:t>
            </a:r>
          </a:p>
          <a:p>
            <a:endParaRPr lang="fr-FR" baseline="0" dirty="0"/>
          </a:p>
          <a:p>
            <a:r>
              <a:rPr lang="fr-FR" baseline="0" dirty="0"/>
              <a:t>Néanmoins je me concentre essentiellement sur la fonctionnalité de création de </a:t>
            </a:r>
            <a:r>
              <a:rPr lang="fr-FR" baseline="0" dirty="0" err="1"/>
              <a:t>decklist</a:t>
            </a:r>
            <a:r>
              <a:rPr lang="fr-FR" baseline="0" dirty="0"/>
              <a:t> pour le moment.</a:t>
            </a:r>
          </a:p>
          <a:p>
            <a:endParaRPr lang="fr-FR" baseline="0" dirty="0"/>
          </a:p>
          <a:p>
            <a:r>
              <a:rPr lang="fr-FR" baseline="0" dirty="0" err="1"/>
              <a:t>Decklist</a:t>
            </a:r>
            <a:r>
              <a:rPr lang="fr-FR" baseline="0" dirty="0"/>
              <a:t> = liste de cartes présente dans un paquet de cartes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302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fonctionnalités du site accessibles pour les différents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systèmes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d’information.</a:t>
            </a:r>
          </a:p>
          <a:p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Les</a:t>
            </a:r>
            <a:r>
              <a:rPr lang="fr-FR" baseline="0" dirty="0"/>
              <a:t> flèches visibles entre acteurs sont des </a:t>
            </a:r>
            <a:r>
              <a:rPr lang="fr-FR" sz="3200" b="1" i="0" u="sng" baseline="0" dirty="0"/>
              <a:t>redondances d’association </a:t>
            </a:r>
            <a:r>
              <a:rPr lang="fr-FR" baseline="0" dirty="0"/>
              <a:t>ce qu’on appelle </a:t>
            </a:r>
            <a:r>
              <a:rPr lang="fr-FR" b="1" u="sng" baseline="0" dirty="0">
                <a:solidFill>
                  <a:srgbClr val="FF0000"/>
                </a:solidFill>
              </a:rPr>
              <a:t>une notion d’héritage</a:t>
            </a:r>
            <a:r>
              <a:rPr lang="fr-FR" b="1" u="sng" baseline="0" dirty="0"/>
              <a:t>.</a:t>
            </a:r>
          </a:p>
          <a:p>
            <a:endParaRPr lang="fr-FR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16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diagramme d’activité 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cas d’utilisation qui part d’un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initial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finir à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final = résultat attendu.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Flow Final en revanche est un cas d’erreur.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Losange : prise de décision.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086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diagramme d’activité 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cas d’utilisation qui part d’un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initial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finir à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final = résultat attendu.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Losange : prise de décision.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446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échanges de messages entre les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d’application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nominal  (valide)</a:t>
            </a:r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</a:p>
          <a:p>
            <a:pPr rtl="0"/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alternatif (invalide)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re-saisie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ID à l’utilisateur Etape 3.) 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11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échanges de messages entre les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d’application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nominal  (valide)</a:t>
            </a:r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</a:p>
          <a:p>
            <a:pPr rtl="0"/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alternatif (invalide)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re-saisie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ID à l’utilisateur Etape 3.) </a:t>
            </a:r>
            <a:endParaRPr lang="fr-FR" b="0" dirty="0">
              <a:effectLst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2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19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0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0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6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0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5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6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7B90C-14A8-4F17-8A4A-E026A0365746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4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MTG_Project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3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77" y="0"/>
            <a:ext cx="8752623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2089" y="847725"/>
            <a:ext cx="3095199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</a:rPr>
              <a:t>Diagramme d’activité :</a:t>
            </a:r>
          </a:p>
          <a:p>
            <a:r>
              <a:rPr lang="fr-FR" dirty="0">
                <a:solidFill>
                  <a:schemeClr val="bg1"/>
                </a:solidFill>
              </a:rPr>
              <a:t>Connexion « Espace Membre »</a:t>
            </a:r>
          </a:p>
        </p:txBody>
      </p:sp>
    </p:spTree>
    <p:extLst>
      <p:ext uri="{BB962C8B-B14F-4D97-AF65-F5344CB8AC3E}">
        <p14:creationId xmlns:p14="http://schemas.microsoft.com/office/powerpoint/2010/main" val="182425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4"/>
            <a:ext cx="1219200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36200" y="888914"/>
            <a:ext cx="3095199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</a:rPr>
              <a:t>Diagramme d’activité :</a:t>
            </a:r>
          </a:p>
          <a:p>
            <a:r>
              <a:rPr lang="fr-FR" dirty="0">
                <a:solidFill>
                  <a:schemeClr val="bg1"/>
                </a:solidFill>
              </a:rPr>
              <a:t>Création d’une « </a:t>
            </a:r>
            <a:r>
              <a:rPr lang="fr-FR" dirty="0" err="1">
                <a:solidFill>
                  <a:schemeClr val="bg1"/>
                </a:solidFill>
              </a:rPr>
              <a:t>decklist</a:t>
            </a:r>
            <a:r>
              <a:rPr lang="fr-FR" dirty="0">
                <a:solidFill>
                  <a:schemeClr val="bg1"/>
                </a:solidFill>
              </a:rPr>
              <a:t> »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11" y="0"/>
            <a:ext cx="778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550" y="2790825"/>
            <a:ext cx="390525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/>
              <a:t>Diagramme de séquence:</a:t>
            </a:r>
          </a:p>
          <a:p>
            <a:r>
              <a:rPr lang="fr-FR" dirty="0"/>
              <a:t>Connexion « Espace Membre »</a:t>
            </a:r>
          </a:p>
          <a:p>
            <a:endParaRPr lang="fr-FR" sz="2400" u="sng" dirty="0"/>
          </a:p>
        </p:txBody>
      </p:sp>
    </p:spTree>
    <p:extLst>
      <p:ext uri="{BB962C8B-B14F-4D97-AF65-F5344CB8AC3E}">
        <p14:creationId xmlns:p14="http://schemas.microsoft.com/office/powerpoint/2010/main" val="36402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2410" y="2568403"/>
            <a:ext cx="390525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/>
              <a:t>Diagramme de séquence:</a:t>
            </a:r>
          </a:p>
          <a:p>
            <a:r>
              <a:rPr lang="fr-FR" dirty="0"/>
              <a:t>Création « </a:t>
            </a:r>
            <a:r>
              <a:rPr lang="fr-FR" dirty="0" err="1"/>
              <a:t>Decklist</a:t>
            </a:r>
            <a:r>
              <a:rPr lang="fr-FR" dirty="0"/>
              <a:t> »</a:t>
            </a:r>
          </a:p>
          <a:p>
            <a:endParaRPr lang="fr-FR" sz="2400" u="sng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62410" y="3429000"/>
            <a:ext cx="390525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/>
              <a:t>Diagramme de séquence:</a:t>
            </a:r>
          </a:p>
          <a:p>
            <a:r>
              <a:rPr lang="fr-FR" dirty="0"/>
              <a:t>Création d’une « </a:t>
            </a:r>
            <a:r>
              <a:rPr lang="fr-FR" dirty="0" err="1"/>
              <a:t>decklist</a:t>
            </a:r>
            <a:r>
              <a:rPr lang="fr-FR" dirty="0"/>
              <a:t> »</a:t>
            </a:r>
          </a:p>
          <a:p>
            <a:endParaRPr lang="fr-FR" sz="2400" u="sng" dirty="0"/>
          </a:p>
        </p:txBody>
      </p:sp>
    </p:spTree>
    <p:extLst>
      <p:ext uri="{BB962C8B-B14F-4D97-AF65-F5344CB8AC3E}">
        <p14:creationId xmlns:p14="http://schemas.microsoft.com/office/powerpoint/2010/main" val="28874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377460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22" y="657202"/>
            <a:ext cx="10061678" cy="569597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2885" y="1171575"/>
            <a:ext cx="1461615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u="sng" dirty="0">
                <a:solidFill>
                  <a:schemeClr val="bg1"/>
                </a:solidFill>
              </a:rPr>
              <a:t>MCD</a:t>
            </a:r>
          </a:p>
        </p:txBody>
      </p:sp>
    </p:spTree>
    <p:extLst>
      <p:ext uri="{BB962C8B-B14F-4D97-AF65-F5344CB8AC3E}">
        <p14:creationId xmlns:p14="http://schemas.microsoft.com/office/powerpoint/2010/main" val="36766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289" y="585787"/>
            <a:ext cx="10102711" cy="56864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2885" y="1171575"/>
            <a:ext cx="1461615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u="sng" dirty="0">
                <a:solidFill>
                  <a:schemeClr val="bg1"/>
                </a:solidFill>
              </a:rPr>
              <a:t>MLD</a:t>
            </a:r>
          </a:p>
        </p:txBody>
      </p:sp>
    </p:spTree>
    <p:extLst>
      <p:ext uri="{BB962C8B-B14F-4D97-AF65-F5344CB8AC3E}">
        <p14:creationId xmlns:p14="http://schemas.microsoft.com/office/powerpoint/2010/main" val="24889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9" y="4295171"/>
            <a:ext cx="4286250" cy="16668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550" y="1362876"/>
            <a:ext cx="2628900" cy="1781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630" y="4790470"/>
            <a:ext cx="5372100" cy="6762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Ellipse 7"/>
          <p:cNvSpPr/>
          <p:nvPr/>
        </p:nvSpPr>
        <p:spPr>
          <a:xfrm>
            <a:off x="4974431" y="1559719"/>
            <a:ext cx="902494" cy="43815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3879056" y="4436269"/>
            <a:ext cx="902494" cy="43815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199471" y="1911545"/>
            <a:ext cx="776295" cy="2502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7222330" y="4909533"/>
            <a:ext cx="1007269" cy="55721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4883648" y="2488456"/>
            <a:ext cx="1084060" cy="54460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19" idx="5"/>
            <a:endCxn id="14" idx="1"/>
          </p:cNvCxnSpPr>
          <p:nvPr/>
        </p:nvCxnSpPr>
        <p:spPr>
          <a:xfrm>
            <a:off x="5808951" y="2953304"/>
            <a:ext cx="1560890" cy="20378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02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14169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111" y="1988652"/>
            <a:ext cx="8313575" cy="1325563"/>
          </a:xfrm>
          <a:effectLst>
            <a:outerShdw blurRad="50800" dist="38100" dir="2700000" algn="tl" rotWithShape="0">
              <a:prstClr val="black"/>
            </a:outerShdw>
          </a:effectLst>
        </p:spPr>
        <p:txBody>
          <a:bodyPr>
            <a:normAutofit/>
          </a:bodyPr>
          <a:lstStyle/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1. PRESENTATION</a:t>
            </a:r>
          </a:p>
        </p:txBody>
      </p:sp>
      <p:sp>
        <p:nvSpPr>
          <p:cNvPr id="11" name="Titre 1"/>
          <p:cNvSpPr txBox="1">
            <a:spLocks/>
          </p:cNvSpPr>
          <p:nvPr/>
        </p:nvSpPr>
        <p:spPr bwMode="white">
          <a:xfrm>
            <a:off x="765110" y="1057132"/>
            <a:ext cx="3750906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>
                <a:solidFill>
                  <a:schemeClr val="bg1"/>
                </a:solidFill>
                <a:latin typeface="VALORANT" pitchFamily="2" charset="0"/>
              </a:rPr>
              <a:t>SOMMAIRE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765110" y="2766218"/>
            <a:ext cx="8313575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2. CAHIER DES CHARGES, ARBORESCENCE</a:t>
            </a: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765110" y="3582953"/>
            <a:ext cx="8313575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3. ANALYSE FONCTIONNELLE</a:t>
            </a: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765110" y="4360519"/>
            <a:ext cx="10851502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4. CONCEPTION D’UN SYSTEME D’INFORMATION</a:t>
            </a:r>
          </a:p>
        </p:txBody>
      </p:sp>
    </p:spTree>
    <p:extLst>
      <p:ext uri="{BB962C8B-B14F-4D97-AF65-F5344CB8AC3E}">
        <p14:creationId xmlns:p14="http://schemas.microsoft.com/office/powerpoint/2010/main" val="34326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presentation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br>
              <a:rPr lang="fr-FR" sz="5400" dirty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95400" y="1259175"/>
            <a:ext cx="9601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</a:rPr>
              <a:t>Magic</a:t>
            </a:r>
            <a:r>
              <a:rPr lang="fr-FR" sz="2400" dirty="0">
                <a:solidFill>
                  <a:schemeClr val="bg1"/>
                </a:solidFill>
              </a:rPr>
              <a:t> the </a:t>
            </a:r>
            <a:r>
              <a:rPr lang="fr-FR" sz="2400" dirty="0" err="1">
                <a:solidFill>
                  <a:schemeClr val="bg1"/>
                </a:solidFill>
              </a:rPr>
              <a:t>Gathering</a:t>
            </a:r>
            <a:r>
              <a:rPr lang="fr-FR" sz="2400" dirty="0">
                <a:solidFill>
                  <a:schemeClr val="bg1"/>
                </a:solidFill>
              </a:rPr>
              <a:t> est un jeu de carte dont la complexité est aussi l’intérêt principal. La stratégie fait le jeu et comme le nombre de cartes et de combinaisons possibles est immense, chacun a sa façon de jouer.</a:t>
            </a:r>
          </a:p>
          <a:p>
            <a:pPr algn="ctr"/>
            <a:endParaRPr lang="fr-FR" sz="2400" dirty="0">
              <a:solidFill>
                <a:schemeClr val="bg1"/>
              </a:solidFill>
            </a:endParaRPr>
          </a:p>
          <a:p>
            <a:pPr algn="ctr"/>
            <a:endParaRPr lang="fr-FR" sz="2400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Mélange entre poker et échecs, </a:t>
            </a:r>
            <a:r>
              <a:rPr lang="fr-FR" sz="2400" dirty="0" err="1">
                <a:solidFill>
                  <a:schemeClr val="bg1"/>
                </a:solidFill>
              </a:rPr>
              <a:t>Magic</a:t>
            </a:r>
            <a:r>
              <a:rPr lang="fr-FR" sz="2400" dirty="0">
                <a:solidFill>
                  <a:schemeClr val="bg1"/>
                </a:solidFill>
              </a:rPr>
              <a:t> est un combat entre deux joueurs qui usent de créatures, de sorts et d’enchantements.</a:t>
            </a:r>
          </a:p>
          <a:p>
            <a:pPr algn="ctr"/>
            <a:endParaRPr lang="fr-FR" sz="2400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Chaque joueur dispose de 20 points de vie, le but étant de réduire le total de points de vie de son adversaire à 0.</a:t>
            </a:r>
          </a:p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1258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CAHIER DES CHARGES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POINTS FORTS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00" y="2244686"/>
            <a:ext cx="7358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Site en Français/Anglais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Outil utile pour tout les joueurs de </a:t>
            </a:r>
            <a:r>
              <a:rPr lang="fr-FR" dirty="0" err="1">
                <a:solidFill>
                  <a:schemeClr val="bg1"/>
                </a:solidFill>
                <a:latin typeface="Cocogoose Classic Trial Medium" panose="020B0003020200000002" pitchFamily="34" charset="0"/>
              </a:rPr>
              <a:t>Magic</a:t>
            </a:r>
            <a:r>
              <a:rPr lang="fr-FR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 (Physique/Numérique)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Actualités quotidienne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Cocogoose Classic Trial Medium" panose="020B0003020200000002" pitchFamily="34" charset="0"/>
              </a:rPr>
              <a:t>POINTS FAIBLES </a:t>
            </a:r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+mj-lt"/>
              </a:rPr>
              <a:t>:</a:t>
            </a:r>
            <a:endParaRPr lang="fr-FR" sz="2400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200" y="4091346"/>
            <a:ext cx="484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Sites similaires déjà existants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Difficile de se démarquer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Nouveau site web</a:t>
            </a:r>
          </a:p>
        </p:txBody>
      </p:sp>
    </p:spTree>
    <p:extLst>
      <p:ext uri="{BB962C8B-B14F-4D97-AF65-F5344CB8AC3E}">
        <p14:creationId xmlns:p14="http://schemas.microsoft.com/office/powerpoint/2010/main" val="17645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CAHIER DES CHARGES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965024" cy="1589379"/>
          </a:xfrm>
        </p:spPr>
        <p:txBody>
          <a:bodyPr/>
          <a:lstStyle/>
          <a:p>
            <a:pPr marL="0" indent="0">
              <a:buNone/>
            </a:pPr>
            <a:r>
              <a:rPr lang="fr-FR" sz="2400" u="sng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CHARTE GRAPHIQUE :</a:t>
            </a:r>
          </a:p>
          <a:p>
            <a:r>
              <a:rPr lang="fr-FR" sz="1800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En rapport avec les couleurs de </a:t>
            </a:r>
            <a:r>
              <a:rPr lang="fr-FR" sz="1800" dirty="0" err="1">
                <a:solidFill>
                  <a:schemeClr val="bg1"/>
                </a:solidFill>
                <a:latin typeface="Cocogoose Classic Trial Medium" panose="020B0003020200000002" pitchFamily="34" charset="0"/>
              </a:rPr>
              <a:t>Magic</a:t>
            </a:r>
            <a:r>
              <a:rPr lang="fr-FR" sz="1800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 (Rouge, Bleu, Noir, Vert, Blanc)</a:t>
            </a:r>
          </a:p>
          <a:p>
            <a:r>
              <a:rPr lang="fr-FR" sz="1800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Intégration d’illustrations </a:t>
            </a:r>
          </a:p>
          <a:p>
            <a:r>
              <a:rPr lang="fr-FR" sz="1800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Police correspondant au thème « d’</a:t>
            </a:r>
            <a:r>
              <a:rPr lang="fr-FR" sz="1800" dirty="0" err="1">
                <a:solidFill>
                  <a:schemeClr val="bg1"/>
                </a:solidFill>
                <a:latin typeface="Cocogoose Classic Trial Medium" panose="020B0003020200000002" pitchFamily="34" charset="0"/>
              </a:rPr>
              <a:t>Heroic</a:t>
            </a:r>
            <a:r>
              <a:rPr lang="fr-FR" sz="1800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 </a:t>
            </a:r>
            <a:r>
              <a:rPr lang="fr-FR" sz="1800" dirty="0" err="1">
                <a:solidFill>
                  <a:schemeClr val="bg1"/>
                </a:solidFill>
                <a:latin typeface="Cocogoose Classic Trial Medium" panose="020B0003020200000002" pitchFamily="34" charset="0"/>
              </a:rPr>
              <a:t>Fantasy</a:t>
            </a:r>
            <a:r>
              <a:rPr lang="fr-FR" sz="1800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 »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  <a:latin typeface="Cocogoose Classic Trial Medium" panose="020B0003020200000002" pitchFamily="34" charset="0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838200" y="4035133"/>
            <a:ext cx="10965024" cy="2692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CIBLES:</a:t>
            </a:r>
          </a:p>
          <a:p>
            <a:r>
              <a:rPr lang="fr-FR" sz="1800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Joueurs actifs de </a:t>
            </a:r>
            <a:r>
              <a:rPr lang="fr-FR" sz="1800" dirty="0" err="1">
                <a:solidFill>
                  <a:schemeClr val="bg1"/>
                </a:solidFill>
                <a:latin typeface="Cocogoose Classic Trial Medium" panose="020B0003020200000002" pitchFamily="34" charset="0"/>
              </a:rPr>
              <a:t>Magic</a:t>
            </a:r>
            <a:r>
              <a:rPr lang="fr-FR" sz="1800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 </a:t>
            </a:r>
            <a:r>
              <a:rPr lang="fr-FR" sz="1800" dirty="0" err="1">
                <a:solidFill>
                  <a:schemeClr val="bg1"/>
                </a:solidFill>
                <a:latin typeface="Cocogoose Classic Trial Medium" panose="020B0003020200000002" pitchFamily="34" charset="0"/>
              </a:rPr>
              <a:t>Arena</a:t>
            </a:r>
            <a:r>
              <a:rPr lang="fr-FR" sz="1800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 et du format Physique</a:t>
            </a:r>
          </a:p>
          <a:p>
            <a:r>
              <a:rPr lang="fr-FR" sz="1800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Nouveaux joueurs ayant un goût pour les jeux de stratégies</a:t>
            </a:r>
          </a:p>
          <a:p>
            <a:r>
              <a:rPr lang="fr-FR" sz="1800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Joueurs voulant partager ses créations</a:t>
            </a:r>
          </a:p>
        </p:txBody>
      </p:sp>
    </p:spTree>
    <p:extLst>
      <p:ext uri="{BB962C8B-B14F-4D97-AF65-F5344CB8AC3E}">
        <p14:creationId xmlns:p14="http://schemas.microsoft.com/office/powerpoint/2010/main" val="412752295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ARBORESCENCE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786"/>
            <a:ext cx="12192000" cy="36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Analyse fonctionnelle</a:t>
            </a:r>
          </a:p>
        </p:txBody>
      </p:sp>
    </p:spTree>
    <p:extLst>
      <p:ext uri="{BB962C8B-B14F-4D97-AF65-F5344CB8AC3E}">
        <p14:creationId xmlns:p14="http://schemas.microsoft.com/office/powerpoint/2010/main" val="3441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12" y="0"/>
            <a:ext cx="7725288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04569" y="1057573"/>
            <a:ext cx="34102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u="sng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Cas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35246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4819</TotalTime>
  <Words>729</Words>
  <Application>Microsoft Office PowerPoint</Application>
  <PresentationFormat>Grand écran</PresentationFormat>
  <Paragraphs>118</Paragraphs>
  <Slides>18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Cocogoose Classic Trial Medium</vt:lpstr>
      <vt:lpstr>VALORANT</vt:lpstr>
      <vt:lpstr>Thème Office</vt:lpstr>
      <vt:lpstr>MTG_Project</vt:lpstr>
      <vt:lpstr>1. PRESENTATION</vt:lpstr>
      <vt:lpstr>presentation</vt:lpstr>
      <vt:lpstr> </vt:lpstr>
      <vt:lpstr>CAHIER DES CHARGES</vt:lpstr>
      <vt:lpstr>CAHIER DES CHARGES</vt:lpstr>
      <vt:lpstr>ARBORESCENCE</vt:lpstr>
      <vt:lpstr>Analyse fonctionnelle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CONCEPTION</vt:lpstr>
      <vt:lpstr>Présentation PowerPoint</vt:lpstr>
      <vt:lpstr>Présentation PowerPoint</vt:lpstr>
      <vt:lpstr>Présentation PowerPoint</vt:lpstr>
      <vt:lpstr>Présentation PowerPoint</vt:lpstr>
    </vt:vector>
  </TitlesOfParts>
  <Company>ADRAR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MTG_Project</dc:title>
  <dc:creator>admin</dc:creator>
  <cp:lastModifiedBy>Utilisateur Windows</cp:lastModifiedBy>
  <cp:revision>47</cp:revision>
  <dcterms:created xsi:type="dcterms:W3CDTF">2021-11-12T08:21:25Z</dcterms:created>
  <dcterms:modified xsi:type="dcterms:W3CDTF">2022-06-03T09:21:56Z</dcterms:modified>
</cp:coreProperties>
</file>